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70" r:id="rId2"/>
    <p:sldId id="272" r:id="rId3"/>
    <p:sldId id="273" r:id="rId4"/>
    <p:sldId id="282" r:id="rId5"/>
    <p:sldId id="281" r:id="rId6"/>
    <p:sldId id="274" r:id="rId7"/>
    <p:sldId id="283" r:id="rId8"/>
    <p:sldId id="275" r:id="rId9"/>
    <p:sldId id="276" r:id="rId10"/>
    <p:sldId id="285" r:id="rId11"/>
    <p:sldId id="286" r:id="rId12"/>
    <p:sldId id="284" r:id="rId13"/>
    <p:sldId id="277" r:id="rId14"/>
    <p:sldId id="278" r:id="rId15"/>
    <p:sldId id="279" r:id="rId16"/>
    <p:sldId id="280" r:id="rId17"/>
    <p:sldId id="262" r:id="rId18"/>
  </p:sldIdLst>
  <p:sldSz cx="12195175" cy="6859588"/>
  <p:notesSz cx="6858000" cy="9144000"/>
  <p:defaultTextStyle>
    <a:defPPr>
      <a:defRPr lang="de-DE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7285">
          <p15:clr>
            <a:srgbClr val="A4A3A4"/>
          </p15:clr>
        </p15:guide>
        <p15:guide id="5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AAA"/>
    <a:srgbClr val="EC4371"/>
    <a:srgbClr val="91004B"/>
    <a:srgbClr val="A873A9"/>
    <a:srgbClr val="7D0063"/>
    <a:srgbClr val="631D76"/>
    <a:srgbClr val="DB6312"/>
    <a:srgbClr val="EA8291"/>
    <a:srgbClr val="CD202C"/>
    <a:srgbClr val="961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1" autoAdjust="0"/>
    <p:restoredTop sz="82380" autoAdjust="0"/>
  </p:normalViewPr>
  <p:slideViewPr>
    <p:cSldViewPr snapToGrid="0">
      <p:cViewPr>
        <p:scale>
          <a:sx n="121" d="100"/>
          <a:sy n="121" d="100"/>
        </p:scale>
        <p:origin x="1272" y="272"/>
      </p:cViewPr>
      <p:guideLst>
        <p:guide orient="horz" pos="2160"/>
        <p:guide pos="2880"/>
        <p:guide orient="horz" pos="2159"/>
        <p:guide pos="7285"/>
        <p:guide pos="3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0F839-144A-9F40-9DE7-9C471616475B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C198-C3DE-4843-8B76-5168726D5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3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J&amp;M: What we would</a:t>
            </a:r>
            <a:r>
              <a:rPr lang="en-US" baseline="0" dirty="0" smtClean="0"/>
              <a:t> do now in a new project &amp; try to integrate in current projects based on our learnings</a:t>
            </a:r>
          </a:p>
          <a:p>
            <a:endParaRPr lang="en-US" dirty="0" smtClean="0"/>
          </a:p>
          <a:p>
            <a:r>
              <a:rPr lang="en-US" dirty="0" smtClean="0"/>
              <a:t>And:</a:t>
            </a:r>
            <a:r>
              <a:rPr lang="en-US" baseline="0" dirty="0" smtClean="0"/>
              <a:t> Swift compatibility of course</a:t>
            </a:r>
          </a:p>
          <a:p>
            <a:r>
              <a:rPr lang="en-US" i="0" dirty="0" smtClean="0"/>
              <a:t>Proper use of </a:t>
            </a:r>
            <a:r>
              <a:rPr lang="en-US" i="0" dirty="0" err="1" smtClean="0"/>
              <a:t>Rspec</a:t>
            </a:r>
            <a:r>
              <a:rPr lang="en-US" i="0" dirty="0" smtClean="0"/>
              <a:t> style testing -&gt; live pairing session</a:t>
            </a:r>
          </a:p>
          <a:p>
            <a:r>
              <a:rPr lang="en-US" i="0" dirty="0" err="1" smtClean="0"/>
              <a:t>Cucumberish</a:t>
            </a:r>
            <a:r>
              <a:rPr lang="en-US" i="0" dirty="0" smtClean="0"/>
              <a:t> -&gt; create using live templates: Check: </a:t>
            </a:r>
            <a:r>
              <a:rPr lang="en-US" i="0" dirty="0" err="1" smtClean="0"/>
              <a:t>Xcode</a:t>
            </a:r>
            <a:r>
              <a:rPr lang="en-US" i="0" dirty="0" smtClean="0"/>
              <a:t> or </a:t>
            </a:r>
            <a:r>
              <a:rPr lang="en-US" i="0" dirty="0" err="1" smtClean="0"/>
              <a:t>AppCode</a:t>
            </a:r>
            <a:endParaRPr lang="en-US" i="0" dirty="0" smtClean="0"/>
          </a:p>
          <a:p>
            <a:r>
              <a:rPr lang="en-US" i="0" dirty="0" smtClean="0"/>
              <a:t>Refactor</a:t>
            </a:r>
            <a:r>
              <a:rPr lang="en-US" i="0" baseline="0" dirty="0" smtClean="0"/>
              <a:t> tools &amp; code generation is very important: </a:t>
            </a:r>
            <a:r>
              <a:rPr lang="en-US" i="0" baseline="0" dirty="0" err="1" smtClean="0"/>
              <a:t>Appcode</a:t>
            </a:r>
            <a:r>
              <a:rPr lang="en-US" i="0" baseline="0" dirty="0" smtClean="0"/>
              <a:t> vs </a:t>
            </a:r>
            <a:r>
              <a:rPr lang="en-US" i="0" baseline="0" dirty="0" err="1" smtClean="0"/>
              <a:t>Xcode</a:t>
            </a:r>
            <a:endParaRPr lang="en-US" i="0" baseline="0" dirty="0" smtClean="0"/>
          </a:p>
          <a:p>
            <a:r>
              <a:rPr lang="en-US" i="0" baseline="0" dirty="0" err="1" smtClean="0"/>
              <a:t>AnagramKata</a:t>
            </a:r>
            <a:r>
              <a:rPr lang="en-US" i="0" baseline="0" dirty="0" smtClean="0"/>
              <a:t>/ TODO list with filter?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Integration with connected devices? -&gt; getting measurements from camera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What to demo?? Something CDP related??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82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J&amp;M?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9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Questions: Who</a:t>
            </a:r>
            <a:r>
              <a:rPr lang="en-US" baseline="0" dirty="0" smtClean="0"/>
              <a:t> is the audience, kind of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, think about BDD, etc. TDD vs BDD??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0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CDP, focus on</a:t>
            </a:r>
            <a:r>
              <a:rPr lang="en-US" baseline="0" dirty="0" smtClean="0"/>
              <a:t> high quality code, medical grade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Tell the uGrow proposition story, explain medical challenges,</a:t>
            </a:r>
            <a:r>
              <a:rPr lang="en-US" baseline="0" dirty="0" smtClean="0"/>
              <a:t> explain drive for quality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M: Add uGrow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Some screen shots</a:t>
            </a:r>
            <a:r>
              <a:rPr lang="en-US" baseline="0" dirty="0" smtClean="0"/>
              <a:t> of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4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Add </a:t>
            </a:r>
            <a:r>
              <a:rPr lang="en-US" dirty="0" err="1" smtClean="0"/>
              <a:t>uGrow</a:t>
            </a:r>
            <a:r>
              <a:rPr lang="en-US" dirty="0" smtClean="0"/>
              <a:t>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Unstable frameworks, isolated testing,</a:t>
            </a:r>
            <a:r>
              <a:rPr lang="en-US" baseline="0" dirty="0" smtClean="0"/>
              <a:t> test levels, test duplication, proper spec implementation (NO SLEEP), Do’s and Don’ts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 userDrawn="1"/>
        </p:nvSpPr>
        <p:spPr>
          <a:xfrm>
            <a:off x="143375" y="5905500"/>
            <a:ext cx="12051799" cy="909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429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631D76"/>
              </a:gs>
              <a:gs pos="100000">
                <a:srgbClr val="7D0063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46602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24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76000" y="1548000"/>
            <a:ext cx="10982325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3085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879" cy="6859588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35588" y="450104"/>
            <a:ext cx="6220412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335588" y="1548000"/>
            <a:ext cx="6222737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548000"/>
            <a:ext cx="7537296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66150" y="1548000"/>
            <a:ext cx="3690000" cy="4680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r>
              <a:rPr lang="en-US" sz="1600" noProof="0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66150" y="522001"/>
            <a:ext cx="368835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7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51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51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76000" y="1548000"/>
            <a:ext cx="10980000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91311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231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5147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0089C4"/>
              </a:gs>
              <a:gs pos="0">
                <a:srgbClr val="0089C4"/>
              </a:gs>
              <a:gs pos="100000">
                <a:srgbClr val="629FD5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9656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612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156570"/>
              </a:gs>
              <a:gs pos="100000">
                <a:srgbClr val="1E9D8B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9247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650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693C"/>
              </a:gs>
              <a:gs pos="100000">
                <a:srgbClr val="5B8F22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1513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5955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96172E"/>
              </a:gs>
              <a:gs pos="100000">
                <a:srgbClr val="CD202C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03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CD202C"/>
              </a:gs>
              <a:gs pos="0">
                <a:srgbClr val="CD202C"/>
              </a:gs>
              <a:gs pos="100000">
                <a:srgbClr val="EA8291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08527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-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631D76"/>
              </a:gs>
              <a:gs pos="100000">
                <a:srgbClr val="7D0063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3463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8933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55" y="2448350"/>
            <a:ext cx="1526400" cy="1944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22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89C4"/>
              </a:gs>
              <a:gs pos="18000">
                <a:srgbClr val="0089C4"/>
              </a:gs>
              <a:gs pos="100000">
                <a:srgbClr val="629FD5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39388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5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156570"/>
              </a:gs>
              <a:gs pos="100000">
                <a:srgbClr val="1E9D8B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705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23496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693C"/>
              </a:gs>
              <a:gs pos="100000">
                <a:srgbClr val="5B8F22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2967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3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42454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91004B"/>
              </a:gs>
              <a:gs pos="100000">
                <a:srgbClr val="EC4371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154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EC4371"/>
              </a:gs>
              <a:gs pos="18000">
                <a:srgbClr val="EC4371"/>
              </a:gs>
              <a:gs pos="100000">
                <a:srgbClr val="E59AAA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8643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tags" Target="../tags/tag1.xml"/><Relationship Id="rId31" Type="http://schemas.openxmlformats.org/officeDocument/2006/relationships/tags" Target="../tags/tag2.xml"/><Relationship Id="rId3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576000" y="6489608"/>
            <a:ext cx="677510" cy="184193"/>
          </a:xfrm>
          <a:prstGeom prst="rect">
            <a:avLst/>
          </a:prstGeom>
          <a:noFill/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  <p:txBody>
          <a:bodyPr vert="horz" wrap="square" lIns="0" tIns="0" rIns="0" bIns="0" rtlCol="0">
            <a:noAutofit/>
          </a:bodyPr>
          <a:lstStyle/>
          <a:p>
            <a:fld id="{AFB868B0-0EA7-468E-A823-2874C090DC2E}" type="slidenum">
              <a:rPr lang="de-DE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/>
          </p:cNvPicPr>
          <p:nvPr>
            <p:custDataLst>
              <p:tags r:id="rId3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696" y="6443176"/>
            <a:ext cx="1055147" cy="194047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xmlns="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95396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05" r:id="rId2"/>
    <p:sldLayoutId id="2147483691" r:id="rId3"/>
    <p:sldLayoutId id="2147483692" r:id="rId4"/>
    <p:sldLayoutId id="2147483693" r:id="rId5"/>
    <p:sldLayoutId id="2147483694" r:id="rId6"/>
    <p:sldLayoutId id="2147483699" r:id="rId7"/>
    <p:sldLayoutId id="2147483695" r:id="rId8"/>
    <p:sldLayoutId id="2147483696" r:id="rId9"/>
    <p:sldLayoutId id="2147483697" r:id="rId10"/>
    <p:sldLayoutId id="2147483698" r:id="rId11"/>
    <p:sldLayoutId id="2147483651" r:id="rId12"/>
    <p:sldLayoutId id="2147483654" r:id="rId13"/>
    <p:sldLayoutId id="2147483656" r:id="rId14"/>
    <p:sldLayoutId id="2147483655" r:id="rId15"/>
    <p:sldLayoutId id="2147483704" r:id="rId16"/>
    <p:sldLayoutId id="2147483689" r:id="rId17"/>
    <p:sldLayoutId id="2147483703" r:id="rId18"/>
    <p:sldLayoutId id="2147483673" r:id="rId19"/>
    <p:sldLayoutId id="2147483670" r:id="rId20"/>
    <p:sldLayoutId id="2147483671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53" r:id="rId28"/>
  </p:sldLayoutIdLst>
  <p:timing>
    <p:tnLst>
      <p:par>
        <p:cTn id="1" dur="indefinite" restart="never" nodeType="tmRoot"/>
      </p:par>
    </p:tnLst>
  </p:timing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Jean Herfs &amp; Maarten van der Velden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Connected Digital Platforms &amp; Propositions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22 September 2016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05185" y="2052475"/>
            <a:ext cx="7290669" cy="1620375"/>
          </a:xfrm>
        </p:spPr>
        <p:txBody>
          <a:bodyPr/>
          <a:lstStyle/>
          <a:p>
            <a:r>
              <a:rPr lang="en-US" dirty="0" smtClean="0"/>
              <a:t>BDD for iOS @ Philips CDP²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4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Gherkin Feature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F123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US456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Feature: </a:t>
            </a:r>
            <a:r>
              <a:rPr lang="en-US" dirty="0"/>
              <a:t>[</a:t>
            </a:r>
            <a:r>
              <a:rPr lang="en-US" dirty="0" smtClean="0"/>
              <a:t>F123]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Scenario: </a:t>
            </a:r>
            <a:r>
              <a:rPr lang="en-US" dirty="0" smtClean="0"/>
              <a:t>TC789: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Given </a:t>
            </a:r>
            <a:r>
              <a:rPr lang="en-US" dirty="0"/>
              <a:t>I am logged in with a clean user account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When </a:t>
            </a:r>
            <a:r>
              <a:rPr lang="en-US" dirty="0"/>
              <a:t>I am on the </a:t>
            </a:r>
            <a:r>
              <a:rPr lang="en-US" b="1" dirty="0">
                <a:solidFill>
                  <a:srgbClr val="297BDE"/>
                </a:solidFill>
              </a:rPr>
              <a:t>consents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switch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switch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touch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wait until I see the </a:t>
            </a:r>
            <a:r>
              <a:rPr lang="en-US" b="1" dirty="0" err="1">
                <a:solidFill>
                  <a:srgbClr val="297BDE"/>
                </a:solidFill>
              </a:rPr>
              <a:t>userprofile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Then </a:t>
            </a:r>
            <a:r>
              <a:rPr lang="en-US" dirty="0"/>
              <a:t>the consents were stored in the </a:t>
            </a:r>
            <a:r>
              <a:rPr lang="en-US" dirty="0" smtClean="0"/>
              <a:t>backend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7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6000" y="1577590"/>
            <a:ext cx="11431780" cy="4650409"/>
          </a:xfrm>
        </p:spPr>
        <p:txBody>
          <a:bodyPr/>
          <a:lstStyle/>
          <a:p>
            <a:pPr marL="0" indent="0">
              <a:buNone/>
            </a:pPr>
            <a:r>
              <a:rPr lang="en-US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^the consents were stored in the backend$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.wait_for_stored_consents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</a:p>
          <a:p>
            <a:pPr marL="0" indent="0">
              <a:buNone/>
            </a:pPr>
            <a:endParaRPr lang="en-US" b="1" noProof="1" smtClean="0">
              <a:solidFill>
                <a:srgbClr val="00008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Backend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def self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wait_for_stored_consents</a:t>
            </a:r>
            <a:b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WaitUtil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.wait_for_condition(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'Has consents in the backend'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:timeout_sec 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DATA_SERVICE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/some/endpoint"</a:t>
            </a:r>
            <a:b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i="1" noProof="1" smtClean="0">
                <a:latin typeface="Consolas" charset="0"/>
                <a:ea typeface="Consolas" charset="0"/>
                <a:cs typeface="Consolas" charset="0"/>
              </a:rPr>
              <a:t>get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.parse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valid_consents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are_consents_valid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valid_consents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"Expected all consents accepted on the backend, found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]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</a:t>
            </a:r>
            <a:r>
              <a:rPr lang="en-US" strike="sngStrike" dirty="0" smtClean="0">
                <a:solidFill>
                  <a:schemeClr val="bg2">
                    <a:lumMod val="50000"/>
                  </a:schemeClr>
                </a:solidFill>
              </a:rPr>
              <a:t>do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did</a:t>
            </a:r>
            <a:r>
              <a:rPr lang="en-US" dirty="0" smtClean="0"/>
              <a:t>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4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we now think we should do it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Demo Time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8017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Caveats to our new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1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uk-UA" dirty="0" smtClean="0"/>
              <a:t>’</a:t>
            </a:r>
            <a:r>
              <a:rPr lang="en-US" dirty="0" smtClean="0"/>
              <a:t>s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7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3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Who’s listening?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4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015" y="501007"/>
            <a:ext cx="10980000" cy="98295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80897" y="2435231"/>
            <a:ext cx="6082705" cy="2791933"/>
            <a:chOff x="2980897" y="1522018"/>
            <a:chExt cx="6082705" cy="2791933"/>
          </a:xfrm>
        </p:grpSpPr>
        <p:grpSp>
          <p:nvGrpSpPr>
            <p:cNvPr id="10" name="Group 9"/>
            <p:cNvGrpSpPr/>
            <p:nvPr/>
          </p:nvGrpSpPr>
          <p:grpSpPr>
            <a:xfrm>
              <a:off x="2980897" y="1522018"/>
              <a:ext cx="6082705" cy="2791933"/>
              <a:chOff x="2823455" y="1668971"/>
              <a:chExt cx="6082705" cy="2791933"/>
            </a:xfrm>
          </p:grpSpPr>
          <p:pic>
            <p:nvPicPr>
              <p:cNvPr id="4" name="Picture 3" descr="AAEAAQAAAAAAAAduAAAAJDNmZTAwNWJiLWI3YmEtNGMxYi04NmU4LWFjNTJmNjUwYTcwYQ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584" y="1668971"/>
                <a:ext cx="2160000" cy="21600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823455" y="3999239"/>
                <a:ext cx="33587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Maarten</a:t>
                </a:r>
                <a:r>
                  <a:rPr lang="en-US" dirty="0"/>
                  <a:t> </a:t>
                </a:r>
                <a:r>
                  <a:rPr lang="en-US" dirty="0" smtClean="0"/>
                  <a:t>van der Velden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13619" y="3994189"/>
                <a:ext cx="2592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Jean Herfs</a:t>
                </a:r>
                <a:endParaRPr lang="en-US" dirty="0"/>
              </a:p>
            </p:txBody>
          </p:sp>
        </p:grpSp>
        <p:pic>
          <p:nvPicPr>
            <p:cNvPr id="12" name="Picture 11" descr="IMG_001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11" y="1522020"/>
              <a:ext cx="2160000" cy="216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4" name="TextBox 13"/>
          <p:cNvSpPr txBox="1"/>
          <p:nvPr/>
        </p:nvSpPr>
        <p:spPr>
          <a:xfrm>
            <a:off x="498772" y="2201087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Artificial Intelligence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772" y="2900751"/>
            <a:ext cx="14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Data Mining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772" y="1501423"/>
            <a:ext cx="192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Computer Vision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772" y="3600415"/>
            <a:ext cx="978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MatLab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281478" y="830427"/>
            <a:ext cx="5368962" cy="955011"/>
            <a:chOff x="3517435" y="5590478"/>
            <a:chExt cx="5368962" cy="955011"/>
          </a:xfrm>
        </p:grpSpPr>
        <p:sp>
          <p:nvSpPr>
            <p:cNvPr id="37" name="TextBox 36"/>
            <p:cNvSpPr txBox="1"/>
            <p:nvPr/>
          </p:nvSpPr>
          <p:spPr>
            <a:xfrm>
              <a:off x="6117802" y="5590478"/>
              <a:ext cx="730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BDD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82185" y="6083824"/>
              <a:ext cx="802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Agile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17435" y="6083824"/>
              <a:ext cx="1592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Clean Code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8831" y="5590478"/>
              <a:ext cx="50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XP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15308" y="6083824"/>
              <a:ext cx="971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Scrum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65239" y="5621255"/>
              <a:ext cx="71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TDD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98772" y="4300079"/>
            <a:ext cx="1118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Calabash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415343" y="5611472"/>
            <a:ext cx="7682408" cy="1012941"/>
            <a:chOff x="1901033" y="5600975"/>
            <a:chExt cx="7682408" cy="1012941"/>
          </a:xfrm>
        </p:grpSpPr>
        <p:grpSp>
          <p:nvGrpSpPr>
            <p:cNvPr id="35" name="Group 34"/>
            <p:cNvGrpSpPr/>
            <p:nvPr/>
          </p:nvGrpSpPr>
          <p:grpSpPr>
            <a:xfrm>
              <a:off x="1901033" y="5600975"/>
              <a:ext cx="4980084" cy="955011"/>
              <a:chOff x="3517435" y="5590478"/>
              <a:chExt cx="4980084" cy="95501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053143" y="5590478"/>
                <a:ext cx="716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Java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11227" y="6083824"/>
                <a:ext cx="600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iOS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17435" y="6083824"/>
                <a:ext cx="1629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Objective-C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928831" y="5590478"/>
                <a:ext cx="806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Swift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15308" y="6083824"/>
                <a:ext cx="5822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7F7F7F"/>
                    </a:solidFill>
                  </a:rPr>
                  <a:t>IoT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65239" y="5621255"/>
                <a:ext cx="482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>
                        <a:lumMod val="65000"/>
                      </a:schemeClr>
                    </a:solidFill>
                  </a:rPr>
                  <a:t>UX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8134707" y="6152251"/>
              <a:ext cx="1148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C# .NET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34244" y="5647696"/>
              <a:ext cx="1749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Connectivity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7816" y="1585176"/>
            <a:ext cx="2625425" cy="3723520"/>
            <a:chOff x="9275831" y="1837097"/>
            <a:chExt cx="2625425" cy="3723520"/>
          </a:xfrm>
        </p:grpSpPr>
        <p:sp>
          <p:nvSpPr>
            <p:cNvPr id="21" name="TextBox 20"/>
            <p:cNvSpPr txBox="1"/>
            <p:nvPr/>
          </p:nvSpPr>
          <p:spPr>
            <a:xfrm>
              <a:off x="10796430" y="2501779"/>
              <a:ext cx="1020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Android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75831" y="3166461"/>
              <a:ext cx="2541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Reactive Programming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757169" y="1837097"/>
              <a:ext cx="2144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Web Development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623304" y="4495825"/>
              <a:ext cx="1051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>
                      <a:lumMod val="65000"/>
                    </a:schemeClr>
                  </a:solidFill>
                </a:rPr>
                <a:t>Xamarin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07992" y="3831143"/>
              <a:ext cx="12224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Bluetooth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25518" y="5160507"/>
              <a:ext cx="1882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Interface Design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41250" y="4999742"/>
            <a:ext cx="2046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F7F7F"/>
                </a:solidFill>
              </a:rPr>
              <a:t>Machine Learning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</a:t>
            </a:r>
            <a:r>
              <a:rPr lang="en-US" dirty="0" err="1" smtClean="0"/>
              <a:t>HealthTech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165344"/>
            <a:ext cx="92900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Connected Digital Platforms &amp; Propositions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566" t="10661" r="13168" b="16073"/>
          <a:stretch/>
        </p:blipFill>
        <p:spPr>
          <a:xfrm>
            <a:off x="6925130" y="2130282"/>
            <a:ext cx="4832972" cy="3372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7" y="1658476"/>
            <a:ext cx="6416407" cy="4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3" y="2052475"/>
            <a:ext cx="9810777" cy="1620375"/>
          </a:xfrm>
        </p:spPr>
        <p:txBody>
          <a:bodyPr/>
          <a:lstStyle/>
          <a:p>
            <a:r>
              <a:rPr lang="en-US" dirty="0" smtClean="0"/>
              <a:t>Why Behavior Driven Development?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915266"/>
            <a:ext cx="10639970" cy="227778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smtClean="0"/>
              <a:t>TDD + way of thinking + more descriptive</a:t>
            </a:r>
          </a:p>
          <a:p>
            <a:r>
              <a:rPr lang="en-US" sz="4400" i="1" dirty="0" smtClean="0"/>
              <a:t>Feature level verification &amp; traceability</a:t>
            </a:r>
          </a:p>
          <a:p>
            <a:r>
              <a:rPr lang="en-US" sz="4400" i="1" dirty="0" smtClean="0"/>
              <a:t>More fun</a:t>
            </a:r>
          </a:p>
          <a:p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64583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Prevent regression, ensure quality, fast feedback (no manual labor)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9611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638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PageNumberFontC"/>
  <p:tag name="FONTSETCLASSNAME" val="FontSet1"/>
  <p:tag name="COLORS" val="-2;-2;-2;-2;SlidePageNoFontColorLight;-2"/>
  <p:tag name="COLORSETCLASSNAME" val="ColorSet1"/>
  <p:tag name="SCRIPT" val="1"/>
  <p:tag name="MLI" val="1"/>
  <p:tag name="SHAPESETGROUPCLASSNAME" val="ShapeSetGroup2"/>
  <p:tag name="SHAPESETCLASSNAME" val="COLORSLIDE01"/>
  <p:tag name="COLORSETGROUPCLASSNAME" val="ColorSetGroupLight"/>
  <p:tag name="FONTSETGROUPCLASSNAME" val="FontSetGroup1"/>
  <p:tag name="SHAPECLASSNAME" val="PageNoWhiteG1S3"/>
  <p:tag name="SHAPECLASSPROTECTIONTYPE" val="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heme/theme1.xml><?xml version="1.0" encoding="utf-8"?>
<a:theme xmlns:a="http://schemas.openxmlformats.org/drawingml/2006/main" name="philips_presentation_template_16x9_aug14">
  <a:themeElements>
    <a:clrScheme name="PhilipsTheme_2.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PhilipsTheme_fonts_2.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ilips_presentation_template_nov13.pptx" id="{6219C8AF-650B-4FE9-973F-1669F7AB164A}" vid="{0FEA75D1-DAF6-4EC9-A456-BB5B59A25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philips_presentation_template_16x9_oct14</Template>
  <TotalTime>477</TotalTime>
  <Words>390</Words>
  <Application>Microsoft Macintosh PowerPoint</Application>
  <PresentationFormat>Custom</PresentationFormat>
  <Paragraphs>93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Consolas</vt:lpstr>
      <vt:lpstr>Wingdings</vt:lpstr>
      <vt:lpstr>Arial</vt:lpstr>
      <vt:lpstr>philips_presentation_template_16x9_aug14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Velden, Maarten van der</dc:creator>
  <dc:description>Version 6.4 - 1.0</dc:description>
  <cp:lastModifiedBy>Maarten van der Velden</cp:lastModifiedBy>
  <cp:revision>25</cp:revision>
  <dcterms:created xsi:type="dcterms:W3CDTF">2016-09-15T08:46:13Z</dcterms:created>
  <dcterms:modified xsi:type="dcterms:W3CDTF">2016-09-22T13:09:06Z</dcterms:modified>
</cp:coreProperties>
</file>